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2918"/>
  </p:normalViewPr>
  <p:slideViewPr>
    <p:cSldViewPr snapToGrid="0" snapToObjects="1" showGuides="1">
      <p:cViewPr>
        <p:scale>
          <a:sx n="84" d="100"/>
          <a:sy n="84" d="100"/>
        </p:scale>
        <p:origin x="440"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572443248"/>
        <c:axId val="-1572478352"/>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572254320"/>
        <c:axId val="-1572363056"/>
      </c:barChart>
      <c:catAx>
        <c:axId val="-157244324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572478352"/>
        <c:crossesAt val="0.0"/>
        <c:auto val="1"/>
        <c:lblAlgn val="ctr"/>
        <c:lblOffset val="100"/>
        <c:noMultiLvlLbl val="0"/>
      </c:catAx>
      <c:valAx>
        <c:axId val="-1572478352"/>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572443248"/>
        <c:crosses val="autoZero"/>
        <c:crossBetween val="between"/>
      </c:valAx>
      <c:valAx>
        <c:axId val="-1572363056"/>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572254320"/>
        <c:crosses val="max"/>
        <c:crossBetween val="between"/>
      </c:valAx>
      <c:catAx>
        <c:axId val="-1572254320"/>
        <c:scaling>
          <c:orientation val="minMax"/>
        </c:scaling>
        <c:delete val="1"/>
        <c:axPos val="b"/>
        <c:numFmt formatCode="General" sourceLinked="1"/>
        <c:majorTickMark val="out"/>
        <c:minorTickMark val="none"/>
        <c:tickLblPos val="nextTo"/>
        <c:crossAx val="-1572363056"/>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518140880"/>
        <c:axId val="-1518150896"/>
      </c:scatterChart>
      <c:valAx>
        <c:axId val="-151814088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18150896"/>
        <c:crosses val="autoZero"/>
        <c:crossBetween val="midCat"/>
      </c:valAx>
      <c:valAx>
        <c:axId val="-1518150896"/>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18140880"/>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428908864"/>
        <c:axId val="-1428430576"/>
      </c:barChart>
      <c:catAx>
        <c:axId val="-142890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430576"/>
        <c:crosses val="autoZero"/>
        <c:auto val="1"/>
        <c:lblAlgn val="ctr"/>
        <c:lblOffset val="100"/>
        <c:noMultiLvlLbl val="0"/>
      </c:catAx>
      <c:valAx>
        <c:axId val="-1428430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908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r>
              <a:rPr lang="en-US" sz="600" baseline="0" dirty="0" smtClean="0"/>
              <a:t>.</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r>
              <a:rPr lang="en-US" baseline="0"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a:t>
            </a:r>
            <a:r>
              <a:rPr lang="en-US" baseline="0" dirty="0" smtClean="0"/>
              <a:t>carry, which is quite easy to enforce.</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Reduce time on slide.</a:t>
            </a:r>
          </a:p>
          <a:p>
            <a:endParaRPr lang="en-US" baseline="0" dirty="0" smtClean="0"/>
          </a:p>
          <a:p>
            <a:r>
              <a:rPr lang="en-US" baseline="0" dirty="0" smtClean="0"/>
              <a:t>It </a:t>
            </a:r>
            <a:r>
              <a:rPr lang="en-US" baseline="0" dirty="0" smtClean="0"/>
              <a:t>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r>
              <a:rPr lang="en-US" baseline="0" dirty="0" smtClean="0"/>
              <a:t>.</a:t>
            </a:r>
          </a:p>
          <a:p>
            <a:endParaRPr lang="en-US" baseline="0" dirty="0" smtClean="0"/>
          </a:p>
          <a:p>
            <a:r>
              <a:rPr lang="en-US" baseline="0" dirty="0" smtClean="0"/>
              <a:t>TODO: Crisp explanation of why gains are diminished on combined.</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r>
              <a:rPr lang="en-US" baseline="0" dirty="0" smtClean="0"/>
              <a:t>.</a:t>
            </a:r>
          </a:p>
          <a:p>
            <a:endParaRPr lang="en-US" baseline="0" dirty="0" smtClean="0"/>
          </a:p>
          <a:p>
            <a:r>
              <a:rPr lang="en-US" baseline="0" dirty="0" smtClean="0"/>
              <a:t>TODO: Crisp explanation </a:t>
            </a:r>
            <a:r>
              <a:rPr lang="en-US" baseline="0" smtClean="0"/>
              <a:t>of manual place-and-route.</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a:t>
            </a:r>
            <a:r>
              <a:rPr lang="en-US" baseline="0" dirty="0" smtClean="0"/>
              <a:t>Similarly, the action units are unused until the last stage because it is not clear until then what action to carry out.</a:t>
            </a:r>
          </a:p>
          <a:p>
            <a:endParaRPr lang="en-US" baseline="0" dirty="0" smtClean="0"/>
          </a:p>
          <a:p>
            <a:r>
              <a:rPr lang="en-US" baseline="0" dirty="0" smtClean="0"/>
              <a:t>By </a:t>
            </a:r>
            <a:r>
              <a:rPr lang="en-US" baseline="0" dirty="0" smtClean="0"/>
              <a:t>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4.xml"/><Relationship Id="rId5" Type="http://schemas.openxmlformats.org/officeDocument/2006/relationships/image" Target="../media/image5.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6.xml"/><Relationship Id="rId5" Type="http://schemas.openxmlformats.org/officeDocument/2006/relationships/notesSlide" Target="../notesSlides/notesSlide26.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11031"/>
    </mc:Choice>
    <mc:Fallback>
      <p:transition spd="slow" advTm="1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54072"/>
    </mc:Choice>
    <mc:Fallback>
      <p:transition spd="slow" advTm="54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a:t>
            </a:r>
            <a:r>
              <a:rPr lang="en-US" dirty="0" smtClean="0">
                <a:solidFill>
                  <a:srgbClr val="0432FF"/>
                </a:solidFill>
              </a:rPr>
              <a:t>using an ILP to </a:t>
            </a:r>
            <a:r>
              <a:rPr lang="en-US" dirty="0" smtClean="0">
                <a:solidFill>
                  <a:srgbClr val="0432FF"/>
                </a:solidFill>
              </a:rPr>
              <a:t>eliminate </a:t>
            </a:r>
            <a:r>
              <a:rPr lang="en-US" dirty="0" smtClean="0">
                <a:solidFill>
                  <a:srgbClr val="0432FF"/>
                </a:solidFill>
              </a:rPr>
              <a:t>memory and processor </a:t>
            </a:r>
            <a:r>
              <a:rPr lang="en-US" dirty="0" smtClean="0">
                <a:solidFill>
                  <a:srgbClr val="0432FF"/>
                </a:solidFill>
              </a:rPr>
              <a:t>contention.</a:t>
            </a:r>
            <a:endParaRPr lang="en-US" dirty="0" smtClean="0">
              <a:solidFill>
                <a:srgbClr val="0432FF"/>
              </a:solidFill>
            </a:endParaRP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88667"/>
    </mc:Choice>
    <mc:Fallback>
      <p:transition spd="slow" advTm="88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37424"/>
    </mc:Choice>
    <mc:Fallback>
      <p:transition spd="slow" advTm="3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57781"/>
    </mc:Choice>
    <mc:Fallback>
      <p:transition spd="slow" advTm="57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68426"/>
    </mc:Choice>
    <mc:Fallback>
      <p:transition spd="slow" advTm="68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4"/>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41808"/>
    </mc:Choice>
    <mc:Fallback>
      <p:transition spd="slow" advTm="41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9478"/>
    </mc:Choice>
    <mc:Fallback>
      <p:transition spd="slow" advTm="9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14264"/>
    </mc:Choice>
    <mc:Fallback>
      <p:transition spd="slow" advTm="14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24029"/>
    </mc:Choice>
    <mc:Fallback>
      <p:transition spd="slow" advTm="24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15803"/>
    </mc:Choice>
    <mc:Fallback>
      <p:transition spd="slow" advTm="15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53847"/>
    </mc:Choice>
    <mc:Fallback>
      <p:transition spd="slow" advTm="53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14443"/>
    </mc:Choice>
    <mc:Fallback>
      <p:transition spd="slow" advTm="14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42177"/>
    </mc:Choice>
    <mc:Fallback>
      <p:transition spd="slow" advTm="42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173511"/>
    </mc:Choice>
    <mc:Fallback>
      <p:transition spd="slow" advTm="173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4"/>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mc:Choice xmlns:p14="http://schemas.microsoft.com/office/powerpoint/2010/main" Requires="p14">
      <p:transition spd="slow" p14:dur="2000" advTm="69304"/>
    </mc:Choice>
    <mc:Fallback>
      <p:transition spd="slow" advTm="69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mc:Choice xmlns:p14="http://schemas.microsoft.com/office/powerpoint/2010/main" Requires="p14">
      <p:transition spd="slow" p14:dur="2000" advTm="6045"/>
    </mc:Choice>
    <mc:Fallback>
      <p:transition spd="slow" advTm="6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mc:Choice xmlns:p14="http://schemas.microsoft.com/office/powerpoint/2010/main" Requires="p14">
      <p:transition spd="slow" p14:dur="2000" advTm="35725"/>
    </mc:Choice>
    <mc:Fallback>
      <p:transition spd="slow" advTm="35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real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mc:Choice xmlns:p14="http://schemas.microsoft.com/office/powerpoint/2010/main" Requires="p14">
      <p:transition spd="slow" p14:dur="2000" advTm="22696"/>
    </mc:Choice>
    <mc:Fallback>
      <p:transition spd="slow" advTm="22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unit and action unit are similar to an RMT stage.</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New design, manual place-and-route scales crossbar to 32 processors</a:t>
            </a:r>
          </a:p>
          <a:p>
            <a:pPr lvl="1"/>
            <a:r>
              <a:rPr lang="en-US" dirty="0" smtClean="0"/>
              <a:t>Crossbar is </a:t>
            </a:r>
            <a:r>
              <a:rPr lang="en-US" dirty="0" err="1" smtClean="0"/>
              <a:t>dRMT’s</a:t>
            </a:r>
            <a:r>
              <a:rPr lang="en-US" dirty="0" smtClean="0"/>
              <a:t> limiting factor. Seems hard to scale beyond 32, but it is unlikely we’ll need more.</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mc:Choice xmlns:p14="http://schemas.microsoft.com/office/powerpoint/2010/main" Requires="p14">
      <p:transition spd="slow" p14:dur="2000" advTm="133848"/>
    </mc:Choice>
    <mc:Fallback>
      <p:transition spd="slow" advTm="133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mc:Choice xmlns:p14="http://schemas.microsoft.com/office/powerpoint/2010/main" Requires="p14">
      <p:transition spd="slow" p14:dur="2000" advTm="32969"/>
    </mc:Choice>
    <mc:Fallback>
      <p:transition spd="slow" advTm="32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mc:Choice xmlns:p14="http://schemas.microsoft.com/office/powerpoint/2010/main" Requires="p14">
      <p:transition spd="slow" p14:dur="2000" advTm="26537"/>
    </mc:Choice>
    <mc:Fallback>
      <p:transition spd="slow" advTm="26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62808"/>
    </mc:Choice>
    <mc:Fallback>
      <p:transition spd="slow" advTm="62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15" name="Sound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9511"/>
    </mc:Choice>
    <mc:Fallback>
      <p:transition advTm="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2221">
        <p:fade/>
      </p:transition>
    </mc:Choice>
    <mc:Fallback>
      <p:transition spd="med" advTm="222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2899">
        <p:fade/>
      </p:transition>
    </mc:Choice>
    <mc:Fallback>
      <p:transition spd="med" advTm="228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4"/>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6161">
        <p:fade/>
      </p:transition>
    </mc:Choice>
    <mc:Fallback>
      <p:transition spd="med" advTm="61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24078"/>
    </mc:Choice>
    <mc:Fallback>
      <p:transition advTm="24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3"/>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9" name="Sound 7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65942"/>
    </mc:Choice>
    <mc:Fallback>
      <p:transition spd="slow" advTm="65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9"/>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9|13.3|2.7|10.2|3.1|1.9"/>
</p:tagLst>
</file>

<file path=ppt/tags/tag10.xml><?xml version="1.0" encoding="utf-8"?>
<p:tagLst xmlns:a="http://schemas.openxmlformats.org/drawingml/2006/main" xmlns:r="http://schemas.openxmlformats.org/officeDocument/2006/relationships" xmlns:p="http://schemas.openxmlformats.org/presentationml/2006/main">
  <p:tag name="TIMING" val="|3.2|12.9|30.2"/>
</p:tagLst>
</file>

<file path=ppt/tags/tag11.xml><?xml version="1.0" encoding="utf-8"?>
<p:tagLst xmlns:a="http://schemas.openxmlformats.org/drawingml/2006/main" xmlns:r="http://schemas.openxmlformats.org/officeDocument/2006/relationships" xmlns:p="http://schemas.openxmlformats.org/presentationml/2006/main">
  <p:tag name="TIMING" val="|7.3|5.1|8.5|5.5|9.7|22.6|5"/>
</p:tagLst>
</file>

<file path=ppt/tags/tag12.xml><?xml version="1.0" encoding="utf-8"?>
<p:tagLst xmlns:a="http://schemas.openxmlformats.org/drawingml/2006/main" xmlns:r="http://schemas.openxmlformats.org/officeDocument/2006/relationships" xmlns:p="http://schemas.openxmlformats.org/presentationml/2006/main">
  <p:tag name="TIMING" val="|2.7|17|11.3"/>
</p:tagLst>
</file>

<file path=ppt/tags/tag13.xml><?xml version="1.0" encoding="utf-8"?>
<p:tagLst xmlns:a="http://schemas.openxmlformats.org/drawingml/2006/main" xmlns:r="http://schemas.openxmlformats.org/officeDocument/2006/relationships" xmlns:p="http://schemas.openxmlformats.org/presentationml/2006/main">
  <p:tag name="TIMING" val="|4.5"/>
</p:tagLst>
</file>

<file path=ppt/tags/tag14.xml><?xml version="1.0" encoding="utf-8"?>
<p:tagLst xmlns:a="http://schemas.openxmlformats.org/drawingml/2006/main" xmlns:r="http://schemas.openxmlformats.org/officeDocument/2006/relationships" xmlns:p="http://schemas.openxmlformats.org/presentationml/2006/main">
  <p:tag name="TIMING" val="|14.7"/>
</p:tagLst>
</file>

<file path=ppt/tags/tag15.xml><?xml version="1.0" encoding="utf-8"?>
<p:tagLst xmlns:a="http://schemas.openxmlformats.org/drawingml/2006/main" xmlns:r="http://schemas.openxmlformats.org/officeDocument/2006/relationships" xmlns:p="http://schemas.openxmlformats.org/presentationml/2006/main">
  <p:tag name="TIMING" val="|14.2|11.8|5.3|9.2|29.2|5.5|24.7|42.3|11.6|15.4"/>
</p:tagLst>
</file>

<file path=ppt/tags/tag16.xml><?xml version="1.0" encoding="utf-8"?>
<p:tagLst xmlns:a="http://schemas.openxmlformats.org/drawingml/2006/main" xmlns:r="http://schemas.openxmlformats.org/officeDocument/2006/relationships" xmlns:p="http://schemas.openxmlformats.org/presentationml/2006/main">
  <p:tag name="TIMING" val="|8.4"/>
</p:tagLst>
</file>

<file path=ppt/tags/tag17.xml><?xml version="1.0" encoding="utf-8"?>
<p:tagLst xmlns:a="http://schemas.openxmlformats.org/drawingml/2006/main" xmlns:r="http://schemas.openxmlformats.org/officeDocument/2006/relationships" xmlns:p="http://schemas.openxmlformats.org/presentationml/2006/main">
  <p:tag name="TIMING" val="|3.1|11.2"/>
</p:tagLst>
</file>

<file path=ppt/tags/tag18.xml><?xml version="1.0" encoding="utf-8"?>
<p:tagLst xmlns:a="http://schemas.openxmlformats.org/drawingml/2006/main" xmlns:r="http://schemas.openxmlformats.org/officeDocument/2006/relationships" xmlns:p="http://schemas.openxmlformats.org/presentationml/2006/main">
  <p:tag name="TIMING" val="|7.1|1|3.9|15.4|30.8|18.8|19.5|18.3"/>
</p:tagLst>
</file>

<file path=ppt/tags/tag19.xml><?xml version="1.0" encoding="utf-8"?>
<p:tagLst xmlns:a="http://schemas.openxmlformats.org/drawingml/2006/main" xmlns:r="http://schemas.openxmlformats.org/officeDocument/2006/relationships" xmlns:p="http://schemas.openxmlformats.org/presentationml/2006/main">
  <p:tag name="TIMING" val="|10.8"/>
</p:tagLst>
</file>

<file path=ppt/tags/tag2.xml><?xml version="1.0" encoding="utf-8"?>
<p:tagLst xmlns:a="http://schemas.openxmlformats.org/drawingml/2006/main" xmlns:r="http://schemas.openxmlformats.org/officeDocument/2006/relationships" xmlns:p="http://schemas.openxmlformats.org/presentationml/2006/main">
  <p:tag name="TIMING" val="|1.5|46.4"/>
</p:tagLst>
</file>

<file path=ppt/tags/tag20.xml><?xml version="1.0" encoding="utf-8"?>
<p:tagLst xmlns:a="http://schemas.openxmlformats.org/drawingml/2006/main" xmlns:r="http://schemas.openxmlformats.org/officeDocument/2006/relationships" xmlns:p="http://schemas.openxmlformats.org/presentationml/2006/main">
  <p:tag name="TIMING" val="|2|15.9|5.4"/>
</p:tagLst>
</file>

<file path=ppt/tags/tag3.xml><?xml version="1.0" encoding="utf-8"?>
<p:tagLst xmlns:a="http://schemas.openxmlformats.org/drawingml/2006/main" xmlns:r="http://schemas.openxmlformats.org/officeDocument/2006/relationships" xmlns:p="http://schemas.openxmlformats.org/presentationml/2006/main">
  <p:tag name="TIMING" val="|4.1"/>
</p:tagLst>
</file>

<file path=ppt/tags/tag4.xml><?xml version="1.0" encoding="utf-8"?>
<p:tagLst xmlns:a="http://schemas.openxmlformats.org/drawingml/2006/main" xmlns:r="http://schemas.openxmlformats.org/officeDocument/2006/relationships" xmlns:p="http://schemas.openxmlformats.org/presentationml/2006/main">
  <p:tag name="TIMING" val="|15.7|2"/>
</p:tagLst>
</file>

<file path=ppt/tags/tag5.xml><?xml version="1.0" encoding="utf-8"?>
<p:tagLst xmlns:a="http://schemas.openxmlformats.org/drawingml/2006/main" xmlns:r="http://schemas.openxmlformats.org/officeDocument/2006/relationships" xmlns:p="http://schemas.openxmlformats.org/presentationml/2006/main">
  <p:tag name="TIMING" val="|17|2.2|0.6|0.8|0.8"/>
</p:tagLst>
</file>

<file path=ppt/tags/tag6.xml><?xml version="1.0" encoding="utf-8"?>
<p:tagLst xmlns:a="http://schemas.openxmlformats.org/drawingml/2006/main" xmlns:r="http://schemas.openxmlformats.org/officeDocument/2006/relationships" xmlns:p="http://schemas.openxmlformats.org/presentationml/2006/main">
  <p:tag name="TIMING" val="|14.5|7.8|9.6|2.4|12.9"/>
</p:tagLst>
</file>

<file path=ppt/tags/tag7.xml><?xml version="1.0" encoding="utf-8"?>
<p:tagLst xmlns:a="http://schemas.openxmlformats.org/drawingml/2006/main" xmlns:r="http://schemas.openxmlformats.org/officeDocument/2006/relationships" xmlns:p="http://schemas.openxmlformats.org/presentationml/2006/main">
  <p:tag name="TIMING" val="|14.2|4.9|10.3"/>
</p:tagLst>
</file>

<file path=ppt/tags/tag8.xml><?xml version="1.0" encoding="utf-8"?>
<p:tagLst xmlns:a="http://schemas.openxmlformats.org/drawingml/2006/main" xmlns:r="http://schemas.openxmlformats.org/officeDocument/2006/relationships" xmlns:p="http://schemas.openxmlformats.org/presentationml/2006/main">
  <p:tag name="TIMING" val="|9.2|19|5.7|6.7|19.5|9.6"/>
</p:tagLst>
</file>

<file path=ppt/tags/tag9.xml><?xml version="1.0" encoding="utf-8"?>
<p:tagLst xmlns:a="http://schemas.openxmlformats.org/drawingml/2006/main" xmlns:r="http://schemas.openxmlformats.org/officeDocument/2006/relationships" xmlns:p="http://schemas.openxmlformats.org/presentationml/2006/main">
  <p:tag name="TIMING" val="|6.4|5.7|5.2|8.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11956</TotalTime>
  <Words>6559</Words>
  <Application>Microsoft Macintosh PowerPoint</Application>
  <PresentationFormat>Widescreen</PresentationFormat>
  <Paragraphs>1340</Paragraphs>
  <Slides>47</Slides>
  <Notes>44</Notes>
  <HiddenSlides>1</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2716</cp:revision>
  <dcterms:created xsi:type="dcterms:W3CDTF">2017-05-13T13:11:05Z</dcterms:created>
  <dcterms:modified xsi:type="dcterms:W3CDTF">2017-08-21T18:16:16Z</dcterms:modified>
</cp:coreProperties>
</file>